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02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5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61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00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49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26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6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15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2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292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6C06-AC70-4584-8B0D-C319B853B534}" type="datetimeFigureOut">
              <a:rPr lang="pl-PL" smtClean="0"/>
              <a:t>06.09.2020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7EAF-6130-4D1D-B188-D47EC0C7CF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38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232248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Ocenianie, klasyfikowanie </a:t>
            </a:r>
            <a:b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promowanie uczniów</a:t>
            </a:r>
            <a:endParaRPr lang="pl-PL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992888" cy="1752600"/>
          </a:xfrm>
        </p:spPr>
        <p:txBody>
          <a:bodyPr>
            <a:normAutofit/>
          </a:bodyPr>
          <a:lstStyle/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Rozporządzenie MEN z 22 lutego 2019 roku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 oceniania, klasyfikowania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promowania uczniów i słuchaczy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publicznych</a:t>
            </a:r>
          </a:p>
          <a:p>
            <a:pPr algn="l"/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rzepisy rozporządzenia od § 1 do § 19 odnoszą się do szkół podstawowych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ostosowanie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ymagań edukacyjnych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  2. </a:t>
            </a: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Wymagania edukacyjne </a:t>
            </a:r>
            <a:r>
              <a:rPr lang="pl-PL" sz="16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dostosowuje się </a:t>
            </a: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indywidualnych potrzeb rozwojowych i edukacyjnych oraz możliwości psychofizycznych ucznia:</a:t>
            </a:r>
          </a:p>
          <a:p>
            <a:pPr marL="0" indent="0">
              <a:buNone/>
            </a:pP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 posiadającego orzeczenie o potrzebie kształcenia specjalnego - na podstawie tego orzeczenia oraz ustaleń zawartych w indywidualnym programie edukacyjno-terapeutycznym</a:t>
            </a:r>
          </a:p>
          <a:p>
            <a:pPr marL="0" indent="0">
              <a:buNone/>
            </a:pPr>
            <a:endParaRPr lang="pl-PL" sz="16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 posiadającego orzeczenie o potrzebie indywidualnego nauczania</a:t>
            </a:r>
          </a:p>
          <a:p>
            <a:pPr marL="0" indent="0">
              <a:buNone/>
            </a:pPr>
            <a:endParaRPr lang="pl-PL" sz="16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 posiadającego opinię poradni psychologiczno-pedagogicznej, w tym poradni specjalistycznej, o specyficznych trudnościach w uczeniu się lub inną opinię poradni psychologiczno-pedagogicznej, w tym poradni specjalistycznej, wskazującą na potrzebę takiego dostosowania </a:t>
            </a:r>
          </a:p>
          <a:p>
            <a:pPr marL="0" indent="0">
              <a:buNone/>
            </a:pPr>
            <a:endParaRPr lang="pl-PL" sz="16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 </a:t>
            </a: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który </a:t>
            </a:r>
            <a:r>
              <a:rPr lang="pl-PL" sz="16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jest objęty pomocą psychologiczno-pedagogiczną w szkole - na podstawie rozpoznania indywidualnych potrzeb rozwojowych i edukacyjnych oraz indywidualnych możliwości psychofizycznych ucznia dokonanego przez nauczycieli i specjalistów</a:t>
            </a:r>
          </a:p>
          <a:p>
            <a:pPr marL="0" indent="0">
              <a:buNone/>
            </a:pPr>
            <a:endParaRPr lang="pl-PL" sz="1600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ymagania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 posiadającego opinię lekarza o ograniczonych możliwościach wykonywania przez ucznia określonych ćwiczeń fizycznych na zajęciach wychowania fizycznego </a:t>
            </a:r>
            <a:endParaRPr lang="pl-PL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yrektor </a:t>
            </a:r>
            <a:r>
              <a:rPr lang="pl-PL" sz="1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zwalnia ucznia z wykonywania niektórych ćwiczeń na podstawie opinii </a:t>
            </a:r>
            <a:r>
              <a:rPr lang="pl-PL" sz="1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lekarza.</a:t>
            </a:r>
            <a:endParaRPr lang="pl-PL" sz="18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yrektor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zwalnia ucznia z zajęć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wych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owania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fizycznego lub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informatyki na podstawie zaświadczenia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lekarskiego.</a:t>
            </a:r>
            <a:endParaRPr lang="pl-PL" sz="18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yrektor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zwalnia z nauki drugiego języka obcego nowożytnego na podstawie </a:t>
            </a:r>
            <a:r>
              <a:rPr lang="pl-PL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orzeczenia PPP. </a:t>
            </a:r>
            <a:endParaRPr lang="pl-PL" sz="18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tych przypadkach na świadectwie umieszcza się zapis „zwolniony/zwolniona”</a:t>
            </a: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dalszej części rozporządzenie określa skalę stopniową, oceny: 1, 2, 3, 4, 5, 6</a:t>
            </a: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cenianie 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 8. </a:t>
            </a: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Śródroczna i roczna opisowa ocena klasyfikacyjna z zajęć edukacyjnych uwzględnia: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poziom i postępy w opanowaniu przez ucznia wiadomości i umiejętności w stosunku do wymagań i efektów kształcenia </a:t>
            </a:r>
          </a:p>
          <a:p>
            <a:pPr marL="0" lvl="0" indent="0">
              <a:buNone/>
            </a:pPr>
            <a:endParaRPr lang="pl-PL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wskazuje potrzeby rozwojowe i edukacyjne ucznia związane z przezwyciężaniem trudności w nauce lub rozwijaniem uzdolnień</a:t>
            </a:r>
            <a:r>
              <a:rPr lang="pl-PL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pl-PL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  9. </a:t>
            </a: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 Przy ustalaniu oceny z wychowania fizycznego, techniki, plastyki i muzyki należy przede wszystkim brać pod uwagę: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wysiłek wkładany przez ucznia w wywiązywanie się z obowiązków wynikających ze specyfiki tych zajęć, a w przypadku wychowania fizycznego - także systematyczność udziału ucznia w zajęciach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aktywność ucznia w działaniach podejmowanych przez szkołę na rzecz kultury fizycznej.</a:t>
            </a:r>
          </a:p>
          <a:p>
            <a:pPr marL="0" indent="0">
              <a:buNone/>
            </a:pPr>
            <a:endParaRPr lang="pl-PL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630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achowanie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  11. 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 Śródroczna i roczna ocena klasyfikacyjna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zachowania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uwzględnia następujące podstawowe obszary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wywiązywanie się z obowiązków ucznia;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postępowanie zgodne z dobrem społeczności szkolnej;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dbałość o honor i tradycje szkoły;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dbałość o piękno mowy ojczystej;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dbałość o bezpieczeństwo i zdrowie własne oraz innych osób;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godne, kulturalne zachowanie się w szkole i poza nią;</a:t>
            </a:r>
          </a:p>
          <a:p>
            <a:pPr marL="0" indent="0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 okazywanie szacunku innym osobom.</a:t>
            </a: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Skala ocen z zachowania: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wzorowe, bardzo dobre, dobre, poprawne, nieodpowiednie,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naganne.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ustalaniu ocen z zachowania uwzględnia się zalecenia zawarte w orzeczeniu PPP. </a:t>
            </a: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12.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Ocenianie bieżące z zajęć edukacyjnych ma na celu monitorowanie pracy ucznia oraz przekazywanie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uczniowi informacji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jego osiągnięciach edukacyjnych pomagających w uczeniu się, poprzez wskazanie, co uczeń robi dobrze,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i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wymaga poprawy oraz jak powinien dalej się uczyć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6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gzaminy: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klasyfikacyjny i poprawkowy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KLASYFIKACYJNY - § 15 rozporządzenia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braku podstaw do wystawienia oceny śródrocznej i rocznej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(duża liczba nieobecności powyżej 50%, brak ocen z danego przedmiotu w sytuacji gdy np. plastyka jest raz w tygodniu i w te dni uczeń bardzo często był nieobecny)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uczeń zdaje egzamin klasyfikacyjny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POPRAWKOWY - § 16 rozporządzenia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 się dla ucznia z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jedną oceną niedostateczną, za zgodą rady pedagogicznej dla ucznia z dwiema ocenami niedostatecznymi (Szkolne zasady oceniania).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Egzaminy: klasyfikacyjne i poprawkowe przeprowadza się na wniosek rodzica/prawnego opiekuna składany do dyrektora szkoły za pośrednictwem wychowawcy klasy.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18.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Począwszy od klasy IV szkoły podstawowej, uczeń, który w wyniku klasyfikacji rocznej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uzyskał z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obowiązkowych zajęć edukacyjnych średnią rocznych ocen klasyfikacyjnych co najmniej 4,75 oraz co najmniej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bardzo dobrą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roczną ocenę klasyfikacyjną zachowania, otrzymuje promocję do klasy programowo wyższej z wyróżnieniem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Uczeń kończący szkołę, który uzyskał średnią ocen końcowych co najmniej 4,75 i </a:t>
            </a:r>
            <a:r>
              <a:rPr lang="pl-PL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bardzo dobrą ocenę </a:t>
            </a:r>
            <a:r>
              <a:rPr lang="pl-PL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zachowania,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otrzymuje świadectwo ukończenia szkoły </a:t>
            </a:r>
            <a:r>
              <a:rPr lang="pl-PL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wyróżnieniem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9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cenianie w naszej szkole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biorą pod uwagę: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zaangażowanie, 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systematyczność, 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staranność w wykonywaniu prac, ćwiczeń, 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do zajęć (np. strój na w-f, materiały na plastykę, technikę, muzykę itp.)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zgodność prac z poleceniami nauczyciela,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terminowość (ocena za pracę może zostać obniżona, gdy uczeń bez ważnych przyczyn odda ją po wyznaczonym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terminie, wówczas nauczyciel może odmówić oceny pracy)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Każdy nauczyciel posługuje się przedmiotowym systemem oceniania z danego przedmiotu i określa np.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miejętności i wiadomości, jakie ocenia (np. historyk: praca z mapą; matematyk: znajomość reguł, wzorów i stosowanie w zadaniach tekstowych i praktycznych; polonista: znajomość i stosowanie reguł ortograficznych, pisanie rozprawki)</a:t>
            </a:r>
          </a:p>
          <a:p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wagę ocen (</a:t>
            </a:r>
            <a:r>
              <a:rPr lang="pl-PL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Librus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posoby sprawdzania wiadomości i umiejętności (prace pisemne, odpowiedzi, kartkówki, sprawdziany, prace klasowe, udział w projektach i inne)  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razy uczeń może być nieprzygotowany, sposoby poprawy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oceny, terminy itp.</a:t>
            </a:r>
          </a:p>
          <a:p>
            <a:pPr marL="0" indent="0" algn="ctr">
              <a:buNone/>
            </a:pPr>
            <a:r>
              <a:rPr lang="pl-PL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szkole obowiązują </a:t>
            </a:r>
            <a:r>
              <a:rPr lang="pl-PL" sz="1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Szkolne zasady oceniania</a:t>
            </a:r>
            <a:r>
              <a:rPr lang="pl-PL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dokument na stronie www szkoły.</a:t>
            </a:r>
            <a:endParaRPr lang="pl-PL" sz="1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410</Words>
  <Application>Microsoft Office PowerPoint</Application>
  <PresentationFormat>Pokaz na ekranie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Ocenianie, klasyfikowanie  i promowanie uczniów</vt:lpstr>
      <vt:lpstr>dostosowanie  wymagań edukacyjnych </vt:lpstr>
      <vt:lpstr>wymagania edukacyjne</vt:lpstr>
      <vt:lpstr>ocenianie  </vt:lpstr>
      <vt:lpstr>zachowanie </vt:lpstr>
      <vt:lpstr>egzaminy:  klasyfikacyjny i poprawkowy</vt:lpstr>
      <vt:lpstr>ocenianie w naszej szkole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Ocenianie, klasyfikowanie  i promowanie uczniów</dc:title>
  <dc:creator>Magdalena Ławicka</dc:creator>
  <cp:lastModifiedBy>Magdalena Ławicka</cp:lastModifiedBy>
  <cp:revision>46</cp:revision>
  <dcterms:created xsi:type="dcterms:W3CDTF">2020-09-06T14:42:28Z</dcterms:created>
  <dcterms:modified xsi:type="dcterms:W3CDTF">2020-09-06T18:41:45Z</dcterms:modified>
</cp:coreProperties>
</file>