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Bobowate" TargetMode="External"/><Relationship Id="rId2" Type="http://schemas.openxmlformats.org/officeDocument/2006/relationships/hyperlink" Target="https://pl.wikipedia.org/wiki/Gatunek_(biologia)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Kenofit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pl.wikipedia.org/wiki/Kapustowate" TargetMode="External"/><Relationship Id="rId2" Type="http://schemas.openxmlformats.org/officeDocument/2006/relationships/hyperlink" Target="https://pl.wikipedia.org/wiki/Kapusta_rzep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Ro%C5%9Blina_dwuletnia" TargetMode="External"/><Relationship Id="rId5" Type="http://schemas.openxmlformats.org/officeDocument/2006/relationships/hyperlink" Target="https://pl.wikipedia.org/wiki/Ro%C5%9Blina_jednoroczna" TargetMode="External"/><Relationship Id="rId4" Type="http://schemas.openxmlformats.org/officeDocument/2006/relationships/hyperlink" Target="https://pl.wikipedia.org/wiki/Gatunek_(biologia)" TargetMode="External"/><Relationship Id="rId9" Type="http://schemas.openxmlformats.org/officeDocument/2006/relationships/hyperlink" Target="https://pl.wikipedia.org/wiki/Efemerofi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r%C4%99cik_(botanika)" TargetMode="External"/><Relationship Id="rId3" Type="http://schemas.openxmlformats.org/officeDocument/2006/relationships/image" Target="../media/image5.jpg"/><Relationship Id="rId7" Type="http://schemas.openxmlformats.org/officeDocument/2006/relationships/hyperlink" Target="https://pl.wikipedia.org/wiki/Korona_kwiatu" TargetMode="External"/><Relationship Id="rId2" Type="http://schemas.openxmlformats.org/officeDocument/2006/relationships/hyperlink" Target="https://pl.wikipedia.org/wiki/%C5%BBmijowiec_zwyczaj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Og%C3%B3recznikowate" TargetMode="External"/><Relationship Id="rId5" Type="http://schemas.openxmlformats.org/officeDocument/2006/relationships/hyperlink" Target="https://pl.wikipedia.org/wiki/Rodzina_(biologia)" TargetMode="External"/><Relationship Id="rId4" Type="http://schemas.openxmlformats.org/officeDocument/2006/relationships/hyperlink" Target="https://pl.wikipedia.org/wiki/Gatunek_(biologia)" TargetMode="External"/><Relationship Id="rId9" Type="http://schemas.openxmlformats.org/officeDocument/2006/relationships/hyperlink" Target="https://pl.wikipedia.org/wiki/%C5%BBmija_zygzakowat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pl.wikipedia.org/wiki/%C5%9Awierzbnica_pol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Szczeciowate" TargetMode="External"/><Relationship Id="rId4" Type="http://schemas.openxmlformats.org/officeDocument/2006/relationships/hyperlink" Target="https://pl.wikipedia.org/wiki/Gatunek_(biologia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pl.wikipedia.org/wiki/Naw%C5%82o%C4%87_pospolit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1554529"/>
            <a:ext cx="7766936" cy="1646302"/>
          </a:xfrm>
        </p:spPr>
        <p:txBody>
          <a:bodyPr/>
          <a:lstStyle/>
          <a:p>
            <a:pPr algn="ctr"/>
            <a:r>
              <a:rPr lang="pl-PL" sz="4000" dirty="0" smtClean="0"/>
              <a:t>Rodzaje Roślin miododajnych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213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5514" y="261870"/>
            <a:ext cx="8596668" cy="1320800"/>
          </a:xfrm>
        </p:spPr>
        <p:txBody>
          <a:bodyPr/>
          <a:lstStyle/>
          <a:p>
            <a:r>
              <a:rPr lang="pl-PL" dirty="0" smtClean="0"/>
              <a:t>                     </a:t>
            </a:r>
            <a:r>
              <a:rPr lang="pl-PL" u="sng" dirty="0"/>
              <a:t>Gaura </a:t>
            </a:r>
            <a:r>
              <a:rPr lang="pl-PL" u="sng" dirty="0" err="1" smtClean="0"/>
              <a:t>Lindheimera</a:t>
            </a:r>
            <a:r>
              <a:rPr lang="pl-PL" dirty="0" smtClean="0"/>
              <a:t>                                   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19" y="2802586"/>
            <a:ext cx="4248118" cy="3186089"/>
          </a:xfrm>
        </p:spPr>
      </p:pic>
      <p:sp>
        <p:nvSpPr>
          <p:cNvPr id="5" name="Prostokąt 4"/>
          <p:cNvSpPr/>
          <p:nvPr/>
        </p:nvSpPr>
        <p:spPr>
          <a:xfrm>
            <a:off x="279042" y="80514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996633"/>
                </a:solidFill>
                <a:latin typeface="Georgia" panose="02040502050405020303" pitchFamily="18" charset="0"/>
              </a:rPr>
              <a:t>Jest to wieloletnia lecz krótkowieczna roślina zielna, tworząca bardzo głęboki korzeń palowy. Z niego wyrastają lekkie w oglądzie kępy cienkich pędów. W kępie znajdują się pędy zarówno rozgałęzione jak i nierozgałęzione. Pędy od dołu ulistnione. Liście są lekko owłosione, wąskie, lancetowate i w zależności od odmiany od 1 do 9 cm długości, o grubo ząbkowanym brzegu. Jesienią liście mogą przebarwić się na kolor żółtoczerwony.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09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636" y="746975"/>
            <a:ext cx="8596668" cy="2017509"/>
          </a:xfrm>
        </p:spPr>
        <p:txBody>
          <a:bodyPr>
            <a:normAutofit/>
          </a:bodyPr>
          <a:lstStyle/>
          <a:p>
            <a:r>
              <a:rPr lang="pl-PL" sz="1600" dirty="0"/>
              <a:t> </a:t>
            </a:r>
            <a:r>
              <a:rPr lang="pl-PL" sz="1600" dirty="0" smtClean="0">
                <a:hlinkClick r:id="rId2" tooltip="Gatunek (biologia)"/>
              </a:rPr>
              <a:t>gatunek</a:t>
            </a:r>
            <a:r>
              <a:rPr lang="pl-PL" sz="1600" dirty="0" smtClean="0"/>
              <a:t> rośliny należący do rodziny </a:t>
            </a:r>
            <a:r>
              <a:rPr lang="pl-PL" sz="1600" dirty="0" err="1" smtClean="0">
                <a:hlinkClick r:id="rId3" tooltip="Bobowate"/>
              </a:rPr>
              <a:t>bobowatych</a:t>
            </a:r>
            <a:r>
              <a:rPr lang="pl-PL" sz="1600" dirty="0" smtClean="0"/>
              <a:t>. Rodzimy obszar jego występowania to Afryka Północna znaczna część Azji i niemal cała Europa, ale rozprzestrzenił się także na niektórych innych obszarach Afryki w Australii i na Nowej Zelandii, w Finlandii, w Ameryce Północnej i Południowej. Jest uprawiany </a:t>
            </a:r>
            <a:r>
              <a:rPr lang="pl-PL" sz="1600" dirty="0"/>
              <a:t>w licznych rejonach świata. W Polsce jest uprawiany, </a:t>
            </a:r>
            <a:r>
              <a:rPr lang="pl-PL" sz="1600" dirty="0" smtClean="0"/>
              <a:t>często dziczejący</a:t>
            </a:r>
            <a:r>
              <a:rPr lang="pl-PL" sz="1600" dirty="0"/>
              <a:t>.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01" y="2764484"/>
            <a:ext cx="2970291" cy="2672981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3292304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Linux Libertine"/>
              </a:rPr>
              <a:t>Lucerna </a:t>
            </a:r>
            <a:r>
              <a:rPr lang="pl-PL" dirty="0" smtClean="0">
                <a:solidFill>
                  <a:srgbClr val="000000"/>
                </a:solidFill>
                <a:latin typeface="Linux Libertine"/>
              </a:rPr>
              <a:t>siewna</a:t>
            </a:r>
            <a:endParaRPr lang="pl-PL" dirty="0">
              <a:solidFill>
                <a:srgbClr val="000000"/>
              </a:solidFill>
              <a:latin typeface="Linux Libertine"/>
            </a:endParaRPr>
          </a:p>
          <a:p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36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/>
              <a:t>facelia błękitna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3" y="2975020"/>
            <a:ext cx="5175249" cy="3787864"/>
          </a:xfrm>
        </p:spPr>
      </p:pic>
      <p:sp>
        <p:nvSpPr>
          <p:cNvPr id="5" name="Prostokąt 4"/>
          <p:cNvSpPr/>
          <p:nvPr/>
        </p:nvSpPr>
        <p:spPr>
          <a:xfrm>
            <a:off x="579549" y="1330235"/>
            <a:ext cx="8847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gatunek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rośliny z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rodziny </a:t>
            </a:r>
            <a:r>
              <a:rPr lang="pl-PL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ogórecznikowatych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(Zwyczajowo 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nazywana jest też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wiązanką </a:t>
            </a:r>
            <a:r>
              <a:rPr lang="pl-PL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wrotyczowom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Pochodzi z 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Kalifornii, 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w Polsce jest dość często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uprawiana. Jej miód jest delikatny i słodki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561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>
                <a:hlinkClick r:id="rId2" tooltip="Kapusta rzepak"/>
              </a:rPr>
              <a:t>Kapusta rzepak</a:t>
            </a:r>
            <a:r>
              <a:rPr lang="pl-PL" dirty="0"/>
              <a:t> 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682" y="3258355"/>
            <a:ext cx="4893971" cy="3322749"/>
          </a:xfrm>
        </p:spPr>
      </p:pic>
      <p:sp>
        <p:nvSpPr>
          <p:cNvPr id="5" name="Prostokąt 4"/>
          <p:cNvSpPr/>
          <p:nvPr/>
        </p:nvSpPr>
        <p:spPr>
          <a:xfrm>
            <a:off x="1785871" y="156987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4" tooltip="Gatunek (biologia)"/>
              </a:rPr>
              <a:t>gatunek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5" tooltip="Roślina jednoroczna"/>
              </a:rPr>
              <a:t>rośliny jednorocznej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lub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6" tooltip="Roślina dwuletnia"/>
              </a:rPr>
              <a:t>dwuletniej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, należący do rodziny </a:t>
            </a:r>
            <a:r>
              <a:rPr lang="pl-PL" dirty="0" err="1">
                <a:solidFill>
                  <a:srgbClr val="0B0080"/>
                </a:solidFill>
                <a:latin typeface="Arial" panose="020B0604020202020204" pitchFamily="34" charset="0"/>
                <a:hlinkClick r:id="rId7" tooltip="Kapustowate"/>
              </a:rPr>
              <a:t>kapustowatych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. Nie rośnie dziko, występuje tylko w uprawie, czasami jednak przejściowo dziczeje z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upraw</a:t>
            </a:r>
            <a:r>
              <a:rPr lang="pl-PL" baseline="30000" dirty="0" smtClean="0">
                <a:solidFill>
                  <a:srgbClr val="0B0080"/>
                </a:solidFill>
                <a:latin typeface="Arial" panose="020B0604020202020204" pitchFamily="34" charset="0"/>
              </a:rPr>
              <a:t>]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Status gatunku we florze Polski: </a:t>
            </a:r>
            <a:r>
              <a:rPr lang="pl-PL" dirty="0" err="1">
                <a:solidFill>
                  <a:srgbClr val="0B0080"/>
                </a:solidFill>
                <a:latin typeface="Arial" panose="020B0604020202020204" pitchFamily="34" charset="0"/>
                <a:hlinkClick r:id="rId8" tooltip="Kenofit"/>
              </a:rPr>
              <a:t>kenofit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pl-PL" dirty="0" err="1" smtClean="0">
                <a:solidFill>
                  <a:srgbClr val="0B0080"/>
                </a:solidFill>
                <a:latin typeface="Arial" panose="020B0604020202020204" pitchFamily="34" charset="0"/>
                <a:hlinkClick r:id="rId9" tooltip="Efemerofit"/>
              </a:rPr>
              <a:t>efemerofit</a:t>
            </a:r>
            <a:r>
              <a:rPr lang="pl-PL" dirty="0" smtClean="0">
                <a:solidFill>
                  <a:srgbClr val="0B0080"/>
                </a:solidFill>
                <a:latin typeface="Arial" panose="020B0604020202020204" pitchFamily="34" charset="0"/>
              </a:rPr>
              <a:t> nie daje miodu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4910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>
                <a:hlinkClick r:id="rId2" tooltip="Żmijowiec zwyczajny"/>
              </a:rPr>
              <a:t>Żmijowiec zwyczajny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596" y="3350452"/>
            <a:ext cx="2784143" cy="3139440"/>
          </a:xfrm>
        </p:spPr>
      </p:pic>
      <p:sp>
        <p:nvSpPr>
          <p:cNvPr id="5" name="Prostokąt 4"/>
          <p:cNvSpPr/>
          <p:nvPr/>
        </p:nvSpPr>
        <p:spPr>
          <a:xfrm>
            <a:off x="1273791" y="162783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4" tooltip="Gatunek (biologia)"/>
              </a:rPr>
              <a:t>gatunek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rośliny z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5" tooltip="Rodzina (biologia)"/>
              </a:rPr>
              <a:t>rodziny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 err="1">
                <a:solidFill>
                  <a:srgbClr val="0B0080"/>
                </a:solidFill>
                <a:latin typeface="Arial" panose="020B0604020202020204" pitchFamily="34" charset="0"/>
                <a:hlinkClick r:id="rId6" tooltip="Ogórecznikowate"/>
              </a:rPr>
              <a:t>ogórecznikowatych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. Swoją nazwę zawdzięcza wystającym z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7" tooltip="Korona kwiatu"/>
              </a:rPr>
              <a:t>korony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8" tooltip="Pręcik (botanika)"/>
              </a:rPr>
              <a:t>pręcikom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, przypominającym język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9" tooltip="Żmija zygzakowata"/>
              </a:rPr>
              <a:t>żmii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, oraz temu, że w przeszłości używany był przeciw ukąszeniom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żmii daje pyłek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74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>
                <a:hlinkClick r:id="rId2" tooltip="Świerzbnica polna"/>
              </a:rPr>
              <a:t>Świerzbnica polna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56600" y="3608033"/>
            <a:ext cx="2838136" cy="2904502"/>
          </a:xfrm>
        </p:spPr>
      </p:pic>
      <p:sp>
        <p:nvSpPr>
          <p:cNvPr id="5" name="Prostokąt 4"/>
          <p:cNvSpPr/>
          <p:nvPr/>
        </p:nvSpPr>
        <p:spPr>
          <a:xfrm>
            <a:off x="1505803" y="148933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4" tooltip="Gatunek (biologia)"/>
              </a:rPr>
              <a:t>gatunek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 rośliny należący do rodziny </a:t>
            </a:r>
            <a:r>
              <a:rPr lang="pl-PL" dirty="0">
                <a:solidFill>
                  <a:srgbClr val="0B0080"/>
                </a:solidFill>
                <a:latin typeface="Arial" panose="020B0604020202020204" pitchFamily="34" charset="0"/>
                <a:hlinkClick r:id="rId5" tooltip="Szczeciowate"/>
              </a:rPr>
              <a:t>szczeciowatych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. Pochodzi z Europy oraz części Azji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W </a:t>
            </a:r>
            <a:r>
              <a:rPr lang="pl-PL" dirty="0">
                <a:solidFill>
                  <a:srgbClr val="222222"/>
                </a:solidFill>
                <a:latin typeface="Arial" panose="020B0604020202020204" pitchFamily="34" charset="0"/>
              </a:rPr>
              <a:t>Europie jest pospolity, w Polsce pospolicie występuje na całym niżu i w niższych położeniach </a:t>
            </a:r>
            <a:r>
              <a:rPr lang="pl-PL" dirty="0" smtClean="0">
                <a:solidFill>
                  <a:srgbClr val="222222"/>
                </a:solidFill>
                <a:latin typeface="Arial" panose="020B0604020202020204" pitchFamily="34" charset="0"/>
              </a:rPr>
              <a:t>górskich daje miód wielokwiatowy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081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>
                <a:hlinkClick r:id="rId2" tooltip="Nawłoć pospolita"/>
              </a:rPr>
              <a:t>Nawłoć pospolita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427" y="3255159"/>
            <a:ext cx="2916936" cy="2836306"/>
          </a:xfrm>
        </p:spPr>
      </p:pic>
      <p:sp>
        <p:nvSpPr>
          <p:cNvPr id="5" name="Prostokąt 4"/>
          <p:cNvSpPr/>
          <p:nvPr/>
        </p:nvSpPr>
        <p:spPr>
          <a:xfrm>
            <a:off x="1055427" y="127000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6F6F6F"/>
                </a:solidFill>
                <a:latin typeface="Lato"/>
              </a:rPr>
              <a:t>Miód </a:t>
            </a:r>
            <a:r>
              <a:rPr lang="pl-PL" dirty="0" err="1">
                <a:solidFill>
                  <a:srgbClr val="6F6F6F"/>
                </a:solidFill>
                <a:latin typeface="Lato"/>
              </a:rPr>
              <a:t>nawłociowy</a:t>
            </a:r>
            <a:r>
              <a:rPr lang="pl-PL" dirty="0">
                <a:solidFill>
                  <a:srgbClr val="6F6F6F"/>
                </a:solidFill>
                <a:latin typeface="Lato"/>
              </a:rPr>
              <a:t> to mało popularna i stosunkowo nowa odmiana miodu w Polsce. Powstaje z nektaru nawłoci pospolitej – rośliny potocznie nazywanej mimozą, złotą rózgą lub złotą dziewicą. Jest bardzo cenną rośliną zarówno dla pszczelarzy, jak i dla pszczół. </a:t>
            </a:r>
            <a:r>
              <a:rPr lang="pl-PL" b="1" dirty="0" err="1"/>
              <a:t>awłoć</a:t>
            </a:r>
            <a:r>
              <a:rPr lang="pl-PL" b="1" dirty="0"/>
              <a:t> pospolita</a:t>
            </a:r>
            <a:r>
              <a:rPr lang="pl-PL" dirty="0"/>
              <a:t> to bardzo pospolita roślina, znana pod nazwami: polska mimoza, złota dziewica, złota rózga, złotnik, </a:t>
            </a:r>
            <a:r>
              <a:rPr lang="pl-PL" dirty="0" err="1"/>
              <a:t>włoć</a:t>
            </a:r>
            <a:r>
              <a:rPr lang="pl-PL" dirty="0"/>
              <a:t>. </a:t>
            </a:r>
            <a:r>
              <a:rPr lang="pl-PL" b="1" dirty="0"/>
              <a:t>Nawłoć pospolita</a:t>
            </a:r>
            <a:r>
              <a:rPr lang="pl-PL" dirty="0"/>
              <a:t> jest często mylona z nawłocią kanadyjską, jednak w przeciwieństwie do niej osiąga maksymalnie 80-100 cm wysokości, ma mniejsze eliptyczno-jajowate liście i większe złotożółte kwiaty, zebrane w koszyczki. Rośnie w całej Polsce, można ją spotkać na słonecznych łąkach i polanach, w zaroślach i widnych lasach</a:t>
            </a:r>
          </a:p>
        </p:txBody>
      </p:sp>
    </p:spTree>
    <p:extLst>
      <p:ext uri="{BB962C8B-B14F-4D97-AF65-F5344CB8AC3E}">
        <p14:creationId xmlns:p14="http://schemas.microsoft.com/office/powerpoint/2010/main" val="160943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Dziękuje za obejrzenie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9484" y="4939475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Wiktoria </a:t>
            </a:r>
            <a:r>
              <a:rPr lang="pl-PL" sz="2800" dirty="0" err="1" smtClean="0">
                <a:solidFill>
                  <a:schemeClr val="accent1">
                    <a:lumMod val="50000"/>
                  </a:schemeClr>
                </a:solidFill>
              </a:rPr>
              <a:t>hendzlik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. Źródło </a:t>
            </a:r>
            <a:r>
              <a:rPr lang="pl-PL" sz="2800" dirty="0" err="1" smtClean="0">
                <a:solidFill>
                  <a:schemeClr val="accent1">
                    <a:lumMod val="50000"/>
                  </a:schemeClr>
                </a:solidFill>
              </a:rPr>
              <a:t>wikipedia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 i grafika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4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75</Words>
  <Application>Microsoft Office PowerPoint</Application>
  <PresentationFormat>Panoramiczny</PresentationFormat>
  <Paragraphs>18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Georgia</vt:lpstr>
      <vt:lpstr>Lato</vt:lpstr>
      <vt:lpstr>Linux Libertine</vt:lpstr>
      <vt:lpstr>Trebuchet MS</vt:lpstr>
      <vt:lpstr>Wingdings 3</vt:lpstr>
      <vt:lpstr>Faseta</vt:lpstr>
      <vt:lpstr>Rodzaje Roślin miododajnych</vt:lpstr>
      <vt:lpstr>                     Gaura Lindheimera                                    </vt:lpstr>
      <vt:lpstr> gatunek rośliny należący do rodziny bobowatych. Rodzimy obszar jego występowania to Afryka Północna znaczna część Azji i niemal cała Europa, ale rozprzestrzenił się także na niektórych innych obszarach Afryki w Australii i na Nowej Zelandii, w Finlandii, w Ameryce Północnej i Południowej. Jest uprawiany w licznych rejonach świata. W Polsce jest uprawiany, często dziczejący.</vt:lpstr>
      <vt:lpstr>facelia błękitna</vt:lpstr>
      <vt:lpstr>Kapusta rzepak </vt:lpstr>
      <vt:lpstr>Żmijowiec zwyczajny</vt:lpstr>
      <vt:lpstr>Świerzbnica polna</vt:lpstr>
      <vt:lpstr>Nawłoć pospolita</vt:lpstr>
      <vt:lpstr>Dziękuje za obejrzenie prezentacji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Roślin miododajnych</dc:title>
  <dc:creator>Klasa 5</dc:creator>
  <cp:lastModifiedBy>Klasa 5</cp:lastModifiedBy>
  <cp:revision>8</cp:revision>
  <dcterms:created xsi:type="dcterms:W3CDTF">2018-05-08T07:53:56Z</dcterms:created>
  <dcterms:modified xsi:type="dcterms:W3CDTF">2018-05-15T08:00:32Z</dcterms:modified>
</cp:coreProperties>
</file>